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Nunito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Nunito-bold.fntdata"/><Relationship Id="rId27" Type="http://schemas.openxmlformats.org/officeDocument/2006/relationships/font" Target="fonts/Nuni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Nunito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305234763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0305234763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0305234763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0305234763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06ba978c5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06ba978c5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6ba978c5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06ba978c5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0305234763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0305234763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305234763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305234763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06ba978c5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06ba978c5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0305234763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0305234763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0305234763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0305234763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069bb3e534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069bb3e534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30523476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30523476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069bb3e534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069bb3e534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056a746be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056a746be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305234763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305234763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69bb3e5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069bb3e5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305234763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0305234763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305234763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0305234763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69bb3e53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069bb3e53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305234763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0305234763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305234763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0305234763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8.png"/><Relationship Id="rId6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Relationship Id="rId7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91353" y="624458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You Predict A Stroke?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60000" y="4460750"/>
            <a:ext cx="54240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Michelle Jun </a:t>
            </a:r>
            <a:endParaRPr/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3576" y="2167826"/>
            <a:ext cx="3159850" cy="210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/>
          <p:nvPr>
            <p:ph type="title"/>
          </p:nvPr>
        </p:nvSpPr>
        <p:spPr>
          <a:xfrm>
            <a:off x="727650" y="4280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Strokes More Likely In Urban or Rural Areas?</a:t>
            </a:r>
            <a:endParaRPr/>
          </a:p>
        </p:txBody>
      </p:sp>
      <p:pic>
        <p:nvPicPr>
          <p:cNvPr id="189" name="Google Shape;18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9624" y="1284450"/>
            <a:ext cx="4424751" cy="133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2"/>
          <p:cNvSpPr txBox="1"/>
          <p:nvPr/>
        </p:nvSpPr>
        <p:spPr>
          <a:xfrm>
            <a:off x="521713" y="3055500"/>
            <a:ext cx="2243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Lato"/>
                <a:ea typeface="Lato"/>
                <a:cs typeface="Lato"/>
                <a:sym typeface="Lato"/>
              </a:rPr>
              <a:t>CLT Conditions</a:t>
            </a:r>
            <a:endParaRPr b="1" sz="2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1" name="Google Shape;19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2175" y="2879525"/>
            <a:ext cx="1162175" cy="1337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5975" y="3132500"/>
            <a:ext cx="5544050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4738" y="3815700"/>
            <a:ext cx="730825" cy="84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2"/>
          <p:cNvSpPr txBox="1"/>
          <p:nvPr/>
        </p:nvSpPr>
        <p:spPr>
          <a:xfrm>
            <a:off x="5874775" y="3851375"/>
            <a:ext cx="1453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Lato"/>
                <a:ea typeface="Lato"/>
                <a:cs typeface="Lato"/>
                <a:sym typeface="Lato"/>
              </a:rPr>
              <a:t>Null</a:t>
            </a:r>
            <a:endParaRPr b="1"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Lato"/>
                <a:ea typeface="Lato"/>
                <a:cs typeface="Lato"/>
                <a:sym typeface="Lato"/>
              </a:rPr>
              <a:t>Hypothesis</a:t>
            </a:r>
            <a:endParaRPr b="1"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22"/>
          <p:cNvSpPr/>
          <p:nvPr/>
        </p:nvSpPr>
        <p:spPr>
          <a:xfrm rot="-716">
            <a:off x="4332718" y="4007521"/>
            <a:ext cx="1439700" cy="457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/>
          <p:nvPr>
            <p:ph type="title"/>
          </p:nvPr>
        </p:nvSpPr>
        <p:spPr>
          <a:xfrm>
            <a:off x="473100" y="352100"/>
            <a:ext cx="8197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</a:t>
            </a:r>
            <a:r>
              <a:rPr lang="en"/>
              <a:t>near relationship between age and hypertension, heart disease, average glucose level, and BMI</a:t>
            </a:r>
            <a:endParaRPr/>
          </a:p>
        </p:txBody>
      </p:sp>
      <p:pic>
        <p:nvPicPr>
          <p:cNvPr id="201" name="Google Shape;201;p23"/>
          <p:cNvPicPr preferRelativeResize="0"/>
          <p:nvPr/>
        </p:nvPicPr>
        <p:blipFill rotWithShape="1">
          <a:blip r:embed="rId3">
            <a:alphaModFix/>
          </a:blip>
          <a:srcRect b="29631" l="0" r="0" t="28000"/>
          <a:stretch/>
        </p:blipFill>
        <p:spPr>
          <a:xfrm>
            <a:off x="404500" y="1663100"/>
            <a:ext cx="8335000" cy="535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2" name="Google Shape;202;p23"/>
          <p:cNvSpPr txBox="1"/>
          <p:nvPr/>
        </p:nvSpPr>
        <p:spPr>
          <a:xfrm>
            <a:off x="3701250" y="2668500"/>
            <a:ext cx="174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aseline="30000" lang="en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2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= 22.3%</a:t>
            </a:r>
            <a:endParaRPr sz="2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3"/>
          <p:cNvSpPr txBox="1"/>
          <p:nvPr/>
        </p:nvSpPr>
        <p:spPr>
          <a:xfrm>
            <a:off x="1415250" y="3446550"/>
            <a:ext cx="63135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If someone has no history of hypertension, does have a history of heart disease, an 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average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 glucose level of 170, and a bmi of 32, how old will they be?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3"/>
          <p:cNvSpPr txBox="1"/>
          <p:nvPr/>
        </p:nvSpPr>
        <p:spPr>
          <a:xfrm>
            <a:off x="5480775" y="4142225"/>
            <a:ext cx="864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rPr>
              <a:t>69</a:t>
            </a:r>
            <a:endParaRPr sz="3200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/>
          <p:nvPr>
            <p:ph type="title"/>
          </p:nvPr>
        </p:nvSpPr>
        <p:spPr>
          <a:xfrm>
            <a:off x="473100" y="352100"/>
            <a:ext cx="8197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relationship between age and hypertension, heart disease, average glucose level, and BMI</a:t>
            </a:r>
            <a:endParaRPr/>
          </a:p>
        </p:txBody>
      </p:sp>
      <p:sp>
        <p:nvSpPr>
          <p:cNvPr id="210" name="Google Shape;210;p24"/>
          <p:cNvSpPr txBox="1"/>
          <p:nvPr/>
        </p:nvSpPr>
        <p:spPr>
          <a:xfrm>
            <a:off x="606100" y="2571738"/>
            <a:ext cx="16485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Linear Regression Conditions</a:t>
            </a:r>
            <a:endParaRPr b="1"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1" name="Google Shape;21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938" y="2636125"/>
            <a:ext cx="730825" cy="84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500" y="1542313"/>
            <a:ext cx="8335001" cy="808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4592" y="2754775"/>
            <a:ext cx="3193775" cy="603548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4"/>
          <p:cNvSpPr/>
          <p:nvPr/>
        </p:nvSpPr>
        <p:spPr>
          <a:xfrm rot="2032729">
            <a:off x="5434994" y="3515381"/>
            <a:ext cx="1439621" cy="45721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4"/>
          <p:cNvSpPr txBox="1"/>
          <p:nvPr/>
        </p:nvSpPr>
        <p:spPr>
          <a:xfrm>
            <a:off x="6755600" y="3936150"/>
            <a:ext cx="1503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Lato"/>
                <a:ea typeface="Lato"/>
                <a:cs typeface="Lato"/>
                <a:sym typeface="Lato"/>
              </a:rPr>
              <a:t>Null</a:t>
            </a:r>
            <a:endParaRPr b="1"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Lato"/>
                <a:ea typeface="Lato"/>
                <a:cs typeface="Lato"/>
                <a:sym typeface="Lato"/>
              </a:rPr>
              <a:t>Hypothesis</a:t>
            </a:r>
            <a:endParaRPr b="1"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4"/>
          <p:cNvSpPr/>
          <p:nvPr/>
        </p:nvSpPr>
        <p:spPr>
          <a:xfrm>
            <a:off x="6935000" y="3836100"/>
            <a:ext cx="1144200" cy="969600"/>
          </a:xfrm>
          <a:prstGeom prst="mathMultiply">
            <a:avLst>
              <a:gd fmla="val 23520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/>
          <p:nvPr>
            <p:ph type="title"/>
          </p:nvPr>
        </p:nvSpPr>
        <p:spPr>
          <a:xfrm>
            <a:off x="507800" y="4029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there a linear </a:t>
            </a:r>
            <a:r>
              <a:rPr lang="en"/>
              <a:t>relationship?</a:t>
            </a:r>
            <a:endParaRPr/>
          </a:p>
        </p:txBody>
      </p:sp>
      <p:sp>
        <p:nvSpPr>
          <p:cNvPr id="222" name="Google Shape;222;p25"/>
          <p:cNvSpPr/>
          <p:nvPr/>
        </p:nvSpPr>
        <p:spPr>
          <a:xfrm rot="-1401315">
            <a:off x="5129832" y="1475598"/>
            <a:ext cx="1138155" cy="484956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5"/>
          <p:cNvSpPr/>
          <p:nvPr/>
        </p:nvSpPr>
        <p:spPr>
          <a:xfrm rot="-583527">
            <a:off x="5222229" y="2198927"/>
            <a:ext cx="1138360" cy="48516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5"/>
          <p:cNvSpPr/>
          <p:nvPr/>
        </p:nvSpPr>
        <p:spPr>
          <a:xfrm rot="292140">
            <a:off x="5222250" y="2929316"/>
            <a:ext cx="1138107" cy="4850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5"/>
          <p:cNvSpPr/>
          <p:nvPr/>
        </p:nvSpPr>
        <p:spPr>
          <a:xfrm rot="1298492">
            <a:off x="5129901" y="3654564"/>
            <a:ext cx="1138020" cy="48505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99" y="1970976"/>
            <a:ext cx="4467000" cy="176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6317200" y="1159400"/>
            <a:ext cx="1969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Calibri"/>
                <a:ea typeface="Calibri"/>
                <a:cs typeface="Calibri"/>
                <a:sym typeface="Calibri"/>
              </a:rPr>
              <a:t>Hypertension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5"/>
          <p:cNvSpPr txBox="1"/>
          <p:nvPr/>
        </p:nvSpPr>
        <p:spPr>
          <a:xfrm>
            <a:off x="6423000" y="2065400"/>
            <a:ext cx="1969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Calibri"/>
                <a:ea typeface="Calibri"/>
                <a:cs typeface="Calibri"/>
                <a:sym typeface="Calibri"/>
              </a:rPr>
              <a:t>Heart Disease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6469600" y="2971400"/>
            <a:ext cx="1969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Calibri"/>
                <a:ea typeface="Calibri"/>
                <a:cs typeface="Calibri"/>
                <a:sym typeface="Calibri"/>
              </a:rPr>
              <a:t>Glucose Level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5"/>
          <p:cNvSpPr txBox="1"/>
          <p:nvPr/>
        </p:nvSpPr>
        <p:spPr>
          <a:xfrm>
            <a:off x="6378850" y="3882700"/>
            <a:ext cx="1969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Calibri"/>
                <a:ea typeface="Calibri"/>
                <a:cs typeface="Calibri"/>
                <a:sym typeface="Calibri"/>
              </a:rPr>
              <a:t>BMI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/>
          <p:nvPr>
            <p:ph type="title"/>
          </p:nvPr>
        </p:nvSpPr>
        <p:spPr>
          <a:xfrm>
            <a:off x="727650" y="4025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pic>
        <p:nvPicPr>
          <p:cNvPr id="236" name="Google Shape;2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6888" y="1841050"/>
            <a:ext cx="6070224" cy="28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6"/>
          <p:cNvSpPr txBox="1"/>
          <p:nvPr/>
        </p:nvSpPr>
        <p:spPr>
          <a:xfrm>
            <a:off x="766800" y="1096888"/>
            <a:ext cx="7610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Is there a linear relationship between the log-odds of someone having a stroke and if they smoked, age, history of heart disease, average glucose level, and BMI?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/>
          <p:nvPr>
            <p:ph type="title"/>
          </p:nvPr>
        </p:nvSpPr>
        <p:spPr>
          <a:xfrm>
            <a:off x="727650" y="358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a parsimonious model</a:t>
            </a:r>
            <a:endParaRPr/>
          </a:p>
        </p:txBody>
      </p:sp>
      <p:pic>
        <p:nvPicPr>
          <p:cNvPr id="243" name="Google Shape;2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75" y="1033050"/>
            <a:ext cx="8248650" cy="8572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4" name="Google Shape;244;p27"/>
          <p:cNvPicPr preferRelativeResize="0"/>
          <p:nvPr/>
        </p:nvPicPr>
        <p:blipFill rotWithShape="1">
          <a:blip r:embed="rId4">
            <a:alphaModFix/>
          </a:blip>
          <a:srcRect b="50838" l="0" r="0" t="0"/>
          <a:stretch/>
        </p:blipFill>
        <p:spPr>
          <a:xfrm>
            <a:off x="727650" y="2090125"/>
            <a:ext cx="2962800" cy="963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500" y="3086975"/>
            <a:ext cx="8001000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7"/>
          <p:cNvPicPr preferRelativeResize="0"/>
          <p:nvPr/>
        </p:nvPicPr>
        <p:blipFill rotWithShape="1">
          <a:blip r:embed="rId4">
            <a:alphaModFix/>
          </a:blip>
          <a:srcRect b="0" l="0" r="0" t="50835"/>
          <a:stretch/>
        </p:blipFill>
        <p:spPr>
          <a:xfrm>
            <a:off x="2917250" y="2123737"/>
            <a:ext cx="2962800" cy="96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7"/>
          <p:cNvSpPr txBox="1"/>
          <p:nvPr/>
        </p:nvSpPr>
        <p:spPr>
          <a:xfrm>
            <a:off x="3679950" y="4063575"/>
            <a:ext cx="17841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Lato"/>
                <a:ea typeface="Lato"/>
                <a:cs typeface="Lato"/>
                <a:sym typeface="Lato"/>
              </a:rPr>
              <a:t>Null</a:t>
            </a:r>
            <a:endParaRPr b="1" sz="19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Lato"/>
                <a:ea typeface="Lato"/>
                <a:cs typeface="Lato"/>
                <a:sym typeface="Lato"/>
              </a:rPr>
              <a:t>Hypothesis</a:t>
            </a:r>
            <a:endParaRPr b="1" sz="19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27"/>
          <p:cNvSpPr/>
          <p:nvPr/>
        </p:nvSpPr>
        <p:spPr>
          <a:xfrm>
            <a:off x="3761600" y="3980700"/>
            <a:ext cx="1144200" cy="969600"/>
          </a:xfrm>
          <a:prstGeom prst="mathMultiply">
            <a:avLst>
              <a:gd fmla="val 23520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7"/>
          <p:cNvSpPr/>
          <p:nvPr/>
        </p:nvSpPr>
        <p:spPr>
          <a:xfrm rot="1348662">
            <a:off x="2679862" y="4024162"/>
            <a:ext cx="948672" cy="45717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7"/>
          <p:cNvSpPr txBox="1"/>
          <p:nvPr/>
        </p:nvSpPr>
        <p:spPr>
          <a:xfrm>
            <a:off x="6767850" y="2300588"/>
            <a:ext cx="16485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Lato"/>
                <a:ea typeface="Lato"/>
                <a:cs typeface="Lato"/>
                <a:sym typeface="Lato"/>
              </a:rPr>
              <a:t>Logistic</a:t>
            </a:r>
            <a:r>
              <a:rPr b="1" lang="en" sz="1700">
                <a:latin typeface="Lato"/>
                <a:ea typeface="Lato"/>
                <a:cs typeface="Lato"/>
                <a:sym typeface="Lato"/>
              </a:rPr>
              <a:t> Regression Conditions</a:t>
            </a:r>
            <a:endParaRPr b="1"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1" name="Google Shape;25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26688" y="2364975"/>
            <a:ext cx="730825" cy="84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8"/>
          <p:cNvSpPr txBox="1"/>
          <p:nvPr>
            <p:ph type="title"/>
          </p:nvPr>
        </p:nvSpPr>
        <p:spPr>
          <a:xfrm>
            <a:off x="507800" y="4029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there a linear relationship?</a:t>
            </a:r>
            <a:endParaRPr/>
          </a:p>
        </p:txBody>
      </p:sp>
      <p:sp>
        <p:nvSpPr>
          <p:cNvPr id="257" name="Google Shape;257;p28"/>
          <p:cNvSpPr/>
          <p:nvPr/>
        </p:nvSpPr>
        <p:spPr>
          <a:xfrm rot="-1622675">
            <a:off x="4221075" y="1456021"/>
            <a:ext cx="1138154" cy="48502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2C4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8"/>
          <p:cNvSpPr/>
          <p:nvPr/>
        </p:nvSpPr>
        <p:spPr>
          <a:xfrm rot="-583527">
            <a:off x="4397717" y="2066514"/>
            <a:ext cx="1138360" cy="48516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2C4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8"/>
          <p:cNvSpPr/>
          <p:nvPr/>
        </p:nvSpPr>
        <p:spPr>
          <a:xfrm rot="906">
            <a:off x="4430650" y="2638434"/>
            <a:ext cx="1138200" cy="485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2C4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8"/>
          <p:cNvSpPr/>
          <p:nvPr/>
        </p:nvSpPr>
        <p:spPr>
          <a:xfrm rot="833822">
            <a:off x="4338486" y="3189954"/>
            <a:ext cx="1137908" cy="48517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2C4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8"/>
          <p:cNvSpPr txBox="1"/>
          <p:nvPr/>
        </p:nvSpPr>
        <p:spPr>
          <a:xfrm>
            <a:off x="5407250" y="1111625"/>
            <a:ext cx="1065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Calibri"/>
                <a:ea typeface="Calibri"/>
                <a:cs typeface="Calibri"/>
                <a:sym typeface="Calibri"/>
              </a:rPr>
              <a:t>Smoke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8"/>
          <p:cNvSpPr txBox="1"/>
          <p:nvPr/>
        </p:nvSpPr>
        <p:spPr>
          <a:xfrm>
            <a:off x="5630500" y="1885550"/>
            <a:ext cx="1065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Calibri"/>
                <a:ea typeface="Calibri"/>
                <a:cs typeface="Calibri"/>
                <a:sym typeface="Calibri"/>
              </a:rPr>
              <a:t>Age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8"/>
          <p:cNvSpPr txBox="1"/>
          <p:nvPr/>
        </p:nvSpPr>
        <p:spPr>
          <a:xfrm>
            <a:off x="5630500" y="2596275"/>
            <a:ext cx="1969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Calibri"/>
                <a:ea typeface="Calibri"/>
                <a:cs typeface="Calibri"/>
                <a:sym typeface="Calibri"/>
              </a:rPr>
              <a:t>Heart Disease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28"/>
          <p:cNvSpPr txBox="1"/>
          <p:nvPr/>
        </p:nvSpPr>
        <p:spPr>
          <a:xfrm>
            <a:off x="5520100" y="3307000"/>
            <a:ext cx="219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Calibri"/>
                <a:ea typeface="Calibri"/>
                <a:cs typeface="Calibri"/>
                <a:sym typeface="Calibri"/>
              </a:rPr>
              <a:t>Glucose Levels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p28"/>
          <p:cNvPicPr preferRelativeResize="0"/>
          <p:nvPr/>
        </p:nvPicPr>
        <p:blipFill rotWithShape="1">
          <a:blip r:embed="rId3">
            <a:alphaModFix/>
          </a:blip>
          <a:srcRect b="0" l="21966" r="25506" t="0"/>
          <a:stretch/>
        </p:blipFill>
        <p:spPr>
          <a:xfrm>
            <a:off x="1675851" y="1357525"/>
            <a:ext cx="2508524" cy="311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8"/>
          <p:cNvSpPr/>
          <p:nvPr/>
        </p:nvSpPr>
        <p:spPr>
          <a:xfrm rot="1689574">
            <a:off x="4143023" y="3742569"/>
            <a:ext cx="1137884" cy="48518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2C4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8"/>
          <p:cNvSpPr txBox="1"/>
          <p:nvPr/>
        </p:nvSpPr>
        <p:spPr>
          <a:xfrm>
            <a:off x="5271975" y="4017725"/>
            <a:ext cx="219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Calibri"/>
                <a:ea typeface="Calibri"/>
                <a:cs typeface="Calibri"/>
                <a:sym typeface="Calibri"/>
              </a:rPr>
              <a:t>BMI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 txBox="1"/>
          <p:nvPr>
            <p:ph type="title"/>
          </p:nvPr>
        </p:nvSpPr>
        <p:spPr>
          <a:xfrm>
            <a:off x="727638" y="4235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 Curve</a:t>
            </a:r>
            <a:endParaRPr/>
          </a:p>
        </p:txBody>
      </p:sp>
      <p:pic>
        <p:nvPicPr>
          <p:cNvPr id="273" name="Google Shape;2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575" y="958725"/>
            <a:ext cx="3700825" cy="266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2611" y="3900375"/>
            <a:ext cx="2878775" cy="66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"/>
          <p:cNvSpPr txBox="1"/>
          <p:nvPr>
            <p:ph type="title"/>
          </p:nvPr>
        </p:nvSpPr>
        <p:spPr>
          <a:xfrm>
            <a:off x="421900" y="583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Analysis</a:t>
            </a:r>
            <a:endParaRPr/>
          </a:p>
        </p:txBody>
      </p:sp>
      <p:pic>
        <p:nvPicPr>
          <p:cNvPr id="280" name="Google Shape;2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75" y="1332100"/>
            <a:ext cx="4254000" cy="310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13050"/>
            <a:ext cx="4377954" cy="313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/>
          <p:nvPr>
            <p:ph type="title"/>
          </p:nvPr>
        </p:nvSpPr>
        <p:spPr>
          <a:xfrm>
            <a:off x="819150" y="4956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pic>
        <p:nvPicPr>
          <p:cNvPr id="287" name="Google Shape;2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5922" y="1180075"/>
            <a:ext cx="3492149" cy="346500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1"/>
          <p:cNvSpPr/>
          <p:nvPr/>
        </p:nvSpPr>
        <p:spPr>
          <a:xfrm>
            <a:off x="3743625" y="1134750"/>
            <a:ext cx="774300" cy="890700"/>
          </a:xfrm>
          <a:prstGeom prst="rect">
            <a:avLst/>
          </a:prstGeom>
          <a:noFill/>
          <a:ln cap="flat" cmpd="sng" w="1143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1"/>
          <p:cNvSpPr/>
          <p:nvPr/>
        </p:nvSpPr>
        <p:spPr>
          <a:xfrm>
            <a:off x="5105025" y="3461225"/>
            <a:ext cx="774300" cy="890700"/>
          </a:xfrm>
          <a:prstGeom prst="rect">
            <a:avLst/>
          </a:prstGeom>
          <a:noFill/>
          <a:ln cap="flat" cmpd="sng" w="1143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1"/>
          <p:cNvSpPr/>
          <p:nvPr/>
        </p:nvSpPr>
        <p:spPr>
          <a:xfrm>
            <a:off x="4228725" y="3815100"/>
            <a:ext cx="774300" cy="890700"/>
          </a:xfrm>
          <a:prstGeom prst="rect">
            <a:avLst/>
          </a:prstGeom>
          <a:noFill/>
          <a:ln cap="flat" cmpd="sng" w="1143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1"/>
          <p:cNvSpPr/>
          <p:nvPr/>
        </p:nvSpPr>
        <p:spPr>
          <a:xfrm>
            <a:off x="3298200" y="3461225"/>
            <a:ext cx="828600" cy="890700"/>
          </a:xfrm>
          <a:prstGeom prst="rect">
            <a:avLst/>
          </a:prstGeom>
          <a:noFill/>
          <a:ln cap="flat" cmpd="sng" w="1143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1"/>
          <p:cNvSpPr/>
          <p:nvPr/>
        </p:nvSpPr>
        <p:spPr>
          <a:xfrm>
            <a:off x="3016975" y="1736500"/>
            <a:ext cx="774300" cy="890700"/>
          </a:xfrm>
          <a:prstGeom prst="rect">
            <a:avLst/>
          </a:prstGeom>
          <a:noFill/>
          <a:ln cap="flat" cmpd="sng" w="1143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/>
          <p:nvPr>
            <p:ph type="title"/>
          </p:nvPr>
        </p:nvSpPr>
        <p:spPr>
          <a:xfrm>
            <a:off x="727638" y="412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you know?</a:t>
            </a:r>
            <a:endParaRPr/>
          </a:p>
        </p:txBody>
      </p:sp>
      <p:pic>
        <p:nvPicPr>
          <p:cNvPr id="136" name="Google Shape;136;p14"/>
          <p:cNvPicPr preferRelativeResize="0"/>
          <p:nvPr/>
        </p:nvPicPr>
        <p:blipFill rotWithShape="1">
          <a:blip r:embed="rId3">
            <a:alphaModFix/>
          </a:blip>
          <a:srcRect b="9987" l="0" r="0" t="-2640"/>
          <a:stretch/>
        </p:blipFill>
        <p:spPr>
          <a:xfrm>
            <a:off x="2515975" y="1032425"/>
            <a:ext cx="4112025" cy="371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/>
          <p:nvPr>
            <p:ph type="title"/>
          </p:nvPr>
        </p:nvSpPr>
        <p:spPr>
          <a:xfrm>
            <a:off x="819150" y="5168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Testing</a:t>
            </a:r>
            <a:endParaRPr/>
          </a:p>
        </p:txBody>
      </p:sp>
      <p:pic>
        <p:nvPicPr>
          <p:cNvPr id="298" name="Google Shape;2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8963" y="1242075"/>
            <a:ext cx="5546076" cy="347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727650" y="4242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pic>
        <p:nvPicPr>
          <p:cNvPr id="142" name="Google Shape;142;p15"/>
          <p:cNvPicPr preferRelativeResize="0"/>
          <p:nvPr/>
        </p:nvPicPr>
        <p:blipFill rotWithShape="1">
          <a:blip r:embed="rId3">
            <a:alphaModFix/>
          </a:blip>
          <a:srcRect b="14799" l="0" r="0" t="0"/>
          <a:stretch/>
        </p:blipFill>
        <p:spPr>
          <a:xfrm>
            <a:off x="1107200" y="959400"/>
            <a:ext cx="6929603" cy="116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5"/>
          <p:cNvPicPr preferRelativeResize="0"/>
          <p:nvPr/>
        </p:nvPicPr>
        <p:blipFill rotWithShape="1">
          <a:blip r:embed="rId4">
            <a:alphaModFix/>
          </a:blip>
          <a:srcRect b="0" l="0" r="25267" t="0"/>
          <a:stretch/>
        </p:blipFill>
        <p:spPr>
          <a:xfrm>
            <a:off x="1107202" y="2226738"/>
            <a:ext cx="3433249" cy="129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0450" y="2226738"/>
            <a:ext cx="3464799" cy="1291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7212" y="3577037"/>
            <a:ext cx="4594126" cy="1291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01350" y="3577025"/>
            <a:ext cx="2312059" cy="12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/>
          <p:nvPr>
            <p:ph type="title"/>
          </p:nvPr>
        </p:nvSpPr>
        <p:spPr>
          <a:xfrm>
            <a:off x="727650" y="470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Question</a:t>
            </a:r>
            <a:endParaRPr/>
          </a:p>
        </p:txBody>
      </p:sp>
      <p:pic>
        <p:nvPicPr>
          <p:cNvPr id="152" name="Google Shape;15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5922" y="1180075"/>
            <a:ext cx="3492149" cy="346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/>
          <p:nvPr>
            <p:ph type="title"/>
          </p:nvPr>
        </p:nvSpPr>
        <p:spPr>
          <a:xfrm>
            <a:off x="727650" y="650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</a:t>
            </a:r>
            <a:endParaRPr/>
          </a:p>
        </p:txBody>
      </p:sp>
      <p:sp>
        <p:nvSpPr>
          <p:cNvPr id="158" name="Google Shape;158;p17"/>
          <p:cNvSpPr txBox="1"/>
          <p:nvPr>
            <p:ph idx="1" type="body"/>
          </p:nvPr>
        </p:nvSpPr>
        <p:spPr>
          <a:xfrm>
            <a:off x="727650" y="1375625"/>
            <a:ext cx="7688700" cy="32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What is the relationship between hypertension, gender, age, and bmi in this dataset? Furthermore, how does the relationship between hypertension, gender, age, and bmi change for people who have had a stroke?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For the people living across the world who have had a stroke, is there an association between having a stroke and living in a rural area versus an urban area? 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Is there a linear relationship between age and hypertension, heart disease, average glucose level, and bmi in the sample? </a:t>
            </a:r>
            <a:endParaRPr sz="1600"/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Is there a linear relationship between the log-odds of someone having a stroke and if they smoked, age, history of heart disease (hypertension), average glucose level, and bmi?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/>
          <p:nvPr>
            <p:ph type="title"/>
          </p:nvPr>
        </p:nvSpPr>
        <p:spPr>
          <a:xfrm>
            <a:off x="631038" y="364750"/>
            <a:ext cx="7881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there a relationship between age, bmi, and stroke?</a:t>
            </a:r>
            <a:endParaRPr/>
          </a:p>
        </p:txBody>
      </p:sp>
      <p:pic>
        <p:nvPicPr>
          <p:cNvPr id="164" name="Google Shape;16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038" y="1434175"/>
            <a:ext cx="6675924" cy="32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 txBox="1"/>
          <p:nvPr>
            <p:ph type="title"/>
          </p:nvPr>
        </p:nvSpPr>
        <p:spPr>
          <a:xfrm>
            <a:off x="727650" y="3541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there a relationship between age, bmi, and hypertension?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8573" y="1431675"/>
            <a:ext cx="4046851" cy="338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/>
          <p:nvPr>
            <p:ph type="title"/>
          </p:nvPr>
        </p:nvSpPr>
        <p:spPr>
          <a:xfrm>
            <a:off x="727650" y="3753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there a relationship between gender, BMI/Age, and stroke?</a:t>
            </a:r>
            <a:endParaRPr/>
          </a:p>
        </p:txBody>
      </p:sp>
      <p:pic>
        <p:nvPicPr>
          <p:cNvPr id="176" name="Google Shape;17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700" y="1473750"/>
            <a:ext cx="4110758" cy="29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473749"/>
            <a:ext cx="4194749" cy="29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/>
          <p:nvPr>
            <p:ph type="title"/>
          </p:nvPr>
        </p:nvSpPr>
        <p:spPr>
          <a:xfrm>
            <a:off x="729450" y="6405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 Age</a:t>
            </a:r>
            <a:endParaRPr/>
          </a:p>
        </p:txBody>
      </p:sp>
      <p:pic>
        <p:nvPicPr>
          <p:cNvPr id="183" name="Google Shape;183;p21"/>
          <p:cNvPicPr preferRelativeResize="0"/>
          <p:nvPr/>
        </p:nvPicPr>
        <p:blipFill rotWithShape="1">
          <a:blip r:embed="rId3">
            <a:alphaModFix/>
          </a:blip>
          <a:srcRect b="0" l="0" r="27441" t="0"/>
          <a:stretch/>
        </p:blipFill>
        <p:spPr>
          <a:xfrm>
            <a:off x="2282100" y="1377725"/>
            <a:ext cx="4583400" cy="321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